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56" r:id="rId2"/>
    <p:sldId id="257" r:id="rId3"/>
    <p:sldId id="259" r:id="rId4"/>
    <p:sldId id="292" r:id="rId5"/>
    <p:sldId id="293" r:id="rId6"/>
    <p:sldId id="295" r:id="rId7"/>
    <p:sldId id="296" r:id="rId8"/>
    <p:sldId id="294" r:id="rId9"/>
    <p:sldId id="298" r:id="rId10"/>
    <p:sldId id="299" r:id="rId11"/>
    <p:sldId id="272" r:id="rId12"/>
    <p:sldId id="269" r:id="rId13"/>
    <p:sldId id="274" r:id="rId14"/>
    <p:sldId id="302" r:id="rId15"/>
    <p:sldId id="301" r:id="rId16"/>
    <p:sldId id="303" r:id="rId17"/>
    <p:sldId id="300" r:id="rId18"/>
    <p:sldId id="304" r:id="rId19"/>
    <p:sldId id="297" r:id="rId20"/>
    <p:sldId id="305" r:id="rId21"/>
    <p:sldId id="306" r:id="rId22"/>
    <p:sldId id="307" r:id="rId23"/>
    <p:sldId id="30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3366"/>
    <a:srgbClr val="003399"/>
    <a:srgbClr val="FFFFFF"/>
    <a:srgbClr val="F8F8F8"/>
    <a:srgbClr val="FF66FF"/>
    <a:srgbClr val="FF5050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Base"/>
            <c:showVal val="1"/>
          </c:dLbls>
          <c:cat>
            <c:strRef>
              <c:f>Лист1!$A$2:$A$12</c:f>
              <c:strCache>
                <c:ptCount val="11"/>
                <c:pt idx="0">
                  <c:v>Русский +2,54</c:v>
                </c:pt>
                <c:pt idx="1">
                  <c:v>Математика-1,57</c:v>
                </c:pt>
                <c:pt idx="2">
                  <c:v>Физика - 8,47</c:v>
                </c:pt>
                <c:pt idx="3">
                  <c:v>Химия +12,57</c:v>
                </c:pt>
                <c:pt idx="4">
                  <c:v>ИКТ+3,64</c:v>
                </c:pt>
                <c:pt idx="5">
                  <c:v>Биология +11,95</c:v>
                </c:pt>
                <c:pt idx="6">
                  <c:v>История + 4,95</c:v>
                </c:pt>
                <c:pt idx="7">
                  <c:v>Английский +3,8</c:v>
                </c:pt>
                <c:pt idx="8">
                  <c:v>Общество +3,34</c:v>
                </c:pt>
                <c:pt idx="9">
                  <c:v>Литература -7</c:v>
                </c:pt>
                <c:pt idx="10">
                  <c:v>География -14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72.349999999999994</c:v>
                </c:pt>
                <c:pt idx="1">
                  <c:v>61.03</c:v>
                </c:pt>
                <c:pt idx="2">
                  <c:v>56.07</c:v>
                </c:pt>
                <c:pt idx="3">
                  <c:v>60</c:v>
                </c:pt>
                <c:pt idx="4">
                  <c:v>74.669999999999987</c:v>
                </c:pt>
                <c:pt idx="5">
                  <c:v>54.38</c:v>
                </c:pt>
                <c:pt idx="6">
                  <c:v>62.36</c:v>
                </c:pt>
                <c:pt idx="7">
                  <c:v>65</c:v>
                </c:pt>
                <c:pt idx="8">
                  <c:v>62.34</c:v>
                </c:pt>
                <c:pt idx="9">
                  <c:v>55</c:v>
                </c:pt>
                <c:pt idx="10">
                  <c:v>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5050"/>
            </a:solidFill>
          </c:spPr>
          <c:dLbls>
            <c:dLbl>
              <c:idx val="0"/>
              <c:layout>
                <c:manualLayout>
                  <c:x val="2.2712414084353812E-2"/>
                  <c:y val="9.7701150899043177E-3"/>
                </c:manualLayout>
              </c:layout>
              <c:showVal val="1"/>
            </c:dLbl>
            <c:dLbl>
              <c:idx val="1"/>
              <c:layout>
                <c:manualLayout>
                  <c:x val="2.2712414084353812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9.7338917504373231E-3"/>
                  <c:y val="9.7701150899043177E-3"/>
                </c:manualLayout>
              </c:layout>
              <c:showVal val="1"/>
            </c:dLbl>
            <c:dLbl>
              <c:idx val="3"/>
              <c:layout>
                <c:manualLayout>
                  <c:x val="6.4892611669582481E-3"/>
                  <c:y val="1.3026820119872448E-2"/>
                </c:manualLayout>
              </c:layout>
              <c:showVal val="1"/>
            </c:dLbl>
            <c:dLbl>
              <c:idx val="4"/>
              <c:layout>
                <c:manualLayout>
                  <c:x val="2.4334729376093382E-2"/>
                  <c:y val="1.6283525149840564E-2"/>
                </c:manualLayout>
              </c:layout>
              <c:showVal val="1"/>
            </c:dLbl>
            <c:dLbl>
              <c:idx val="5"/>
              <c:layout>
                <c:manualLayout>
                  <c:x val="1.2978522333916467E-2"/>
                  <c:y val="6.5134100599361939E-3"/>
                </c:manualLayout>
              </c:layout>
              <c:showVal val="1"/>
            </c:dLbl>
            <c:dLbl>
              <c:idx val="6"/>
              <c:layout>
                <c:manualLayout>
                  <c:x val="2.1090098792614212E-2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1.4600837625656017E-2"/>
                  <c:y val="6.5134100599361939E-3"/>
                </c:manualLayout>
              </c:layout>
              <c:showVal val="1"/>
            </c:dLbl>
            <c:dLbl>
              <c:idx val="8"/>
              <c:layout>
                <c:manualLayout>
                  <c:x val="2.5957044667832871E-2"/>
                  <c:y val="1.6283525149840564E-2"/>
                </c:manualLayout>
              </c:layout>
              <c:showVal val="1"/>
            </c:dLbl>
            <c:dLbl>
              <c:idx val="9"/>
              <c:layout>
                <c:manualLayout>
                  <c:x val="1.9467783500874646E-2"/>
                  <c:y val="-3.2567050299680982E-3"/>
                </c:manualLayout>
              </c:layout>
              <c:showVal val="1"/>
            </c:dLbl>
            <c:dLbl>
              <c:idx val="10"/>
              <c:layout>
                <c:manualLayout>
                  <c:x val="1.7845468209135185E-2"/>
                  <c:y val="6.5134100599361878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Лист1!$A$2:$A$12</c:f>
              <c:strCache>
                <c:ptCount val="11"/>
                <c:pt idx="0">
                  <c:v>Русский +2,54</c:v>
                </c:pt>
                <c:pt idx="1">
                  <c:v>Математика-1,57</c:v>
                </c:pt>
                <c:pt idx="2">
                  <c:v>Физика - 8,47</c:v>
                </c:pt>
                <c:pt idx="3">
                  <c:v>Химия +12,57</c:v>
                </c:pt>
                <c:pt idx="4">
                  <c:v>ИКТ+3,64</c:v>
                </c:pt>
                <c:pt idx="5">
                  <c:v>Биология +11,95</c:v>
                </c:pt>
                <c:pt idx="6">
                  <c:v>История + 4,95</c:v>
                </c:pt>
                <c:pt idx="7">
                  <c:v>Английский +3,8</c:v>
                </c:pt>
                <c:pt idx="8">
                  <c:v>Общество +3,34</c:v>
                </c:pt>
                <c:pt idx="9">
                  <c:v>Литература -7</c:v>
                </c:pt>
                <c:pt idx="10">
                  <c:v>География -14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74.89</c:v>
                </c:pt>
                <c:pt idx="1">
                  <c:v>59.46</c:v>
                </c:pt>
                <c:pt idx="2">
                  <c:v>47.64</c:v>
                </c:pt>
                <c:pt idx="3">
                  <c:v>72.569999999999993</c:v>
                </c:pt>
                <c:pt idx="4">
                  <c:v>78.33</c:v>
                </c:pt>
                <c:pt idx="5">
                  <c:v>66.33</c:v>
                </c:pt>
                <c:pt idx="6">
                  <c:v>57.44</c:v>
                </c:pt>
                <c:pt idx="7">
                  <c:v>68.8</c:v>
                </c:pt>
                <c:pt idx="8">
                  <c:v>59.47</c:v>
                </c:pt>
                <c:pt idx="9">
                  <c:v>48</c:v>
                </c:pt>
                <c:pt idx="10">
                  <c:v>69</c:v>
                </c:pt>
              </c:numCache>
            </c:numRef>
          </c:val>
        </c:ser>
        <c:axId val="82932096"/>
        <c:axId val="82933632"/>
      </c:barChart>
      <c:catAx>
        <c:axId val="8293209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82933632"/>
        <c:crosses val="autoZero"/>
        <c:auto val="1"/>
        <c:lblAlgn val="ctr"/>
        <c:lblOffset val="100"/>
      </c:catAx>
      <c:valAx>
        <c:axId val="82933632"/>
        <c:scaling>
          <c:orientation val="minMax"/>
        </c:scaling>
        <c:axPos val="l"/>
        <c:majorGridlines/>
        <c:numFmt formatCode="General" sourceLinked="1"/>
        <c:tickLblPos val="nextTo"/>
        <c:crossAx val="8293209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firstSliceAng val="0"/>
      </c:pieChart>
    </c:plotArea>
    <c:legend>
      <c:legendPos val="r"/>
      <c:layout>
        <c:manualLayout>
          <c:xMode val="edge"/>
          <c:yMode val="edge"/>
          <c:x val="0.58964955691197762"/>
          <c:y val="0.32084039273414178"/>
          <c:w val="0.31179113268460368"/>
          <c:h val="0.36713733196311521"/>
        </c:manualLayout>
      </c:layout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0.24836</cdr:x>
      <cdr:y>0.68321</cdr:y>
    </cdr:from>
    <cdr:to>
      <cdr:x>0.37713</cdr:x>
      <cdr:y>0.92326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 flipV="1">
          <a:off x="1944216" y="2664296"/>
          <a:ext cx="1008112" cy="93610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rgbClr val="7CCA62">
              <a:lumMod val="75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0.31275</cdr:x>
      <cdr:y>0.70168</cdr:y>
    </cdr:from>
    <cdr:to>
      <cdr:x>0.44152</cdr:x>
      <cdr:y>0.94173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2448272" y="2736304"/>
          <a:ext cx="1008112" cy="93610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rgbClr val="7CCA62">
              <a:lumMod val="75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0.52431</cdr:x>
      <cdr:y>0.72015</cdr:y>
    </cdr:from>
    <cdr:to>
      <cdr:x>0.65309</cdr:x>
      <cdr:y>0.96019</cdr:y>
    </cdr:to>
    <cdr:cxnSp macro="">
      <cdr:nvCxnSpPr>
        <cdr:cNvPr id="4" name="Прямая соединительная линия 3"/>
        <cdr:cNvCxnSpPr/>
      </cdr:nvCxnSpPr>
      <cdr:spPr>
        <a:xfrm xmlns:a="http://schemas.openxmlformats.org/drawingml/2006/main" flipV="1">
          <a:off x="4104456" y="2808312"/>
          <a:ext cx="1008112" cy="93610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rgbClr val="7CCA62">
              <a:lumMod val="75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7CED6-CB7E-48AB-BB99-2EBF22AB3083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3D8F5-A43A-4159-A109-2CD6746B61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9646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7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95536" y="620688"/>
            <a:ext cx="8310884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О состоянии системы образования в Спасском муниципальном районе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691680" y="2492896"/>
            <a:ext cx="57606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39952" y="4581128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ambria" pitchFamily="18" charset="0"/>
              </a:rPr>
              <a:t>Ермилин Александр Николаевич,</a:t>
            </a:r>
          </a:p>
          <a:p>
            <a:r>
              <a:rPr lang="ru-RU" b="1" i="1" dirty="0" smtClean="0">
                <a:latin typeface="Cambria" pitchFamily="18" charset="0"/>
              </a:rPr>
              <a:t>начальник МУ «Отдел образования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" name="Рисунок 9" descr="C:\Users\Zam\Desktop\5ee06771-b889-4ccd-a5ac-d3138056bc20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085184"/>
            <a:ext cx="2520280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Zam\Desktop\4cfc4678-6da5-4b91-bdcc-e85418269096.jpg"/>
          <p:cNvPicPr/>
          <p:nvPr/>
        </p:nvPicPr>
        <p:blipFill>
          <a:blip r:embed="rId3" cstate="print"/>
          <a:srcRect t="13333" r="8000"/>
          <a:stretch>
            <a:fillRect/>
          </a:stretch>
        </p:blipFill>
        <p:spPr bwMode="auto">
          <a:xfrm>
            <a:off x="6804248" y="5445224"/>
            <a:ext cx="187220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Zam\Desktop\4ebdfab1-88a9-41c2-9ece-883a1739d3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5589240"/>
            <a:ext cx="2304256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1520" y="2708920"/>
            <a:ext cx="8532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</a:rPr>
              <a:t>Спас муниципаль районында </a:t>
            </a:r>
            <a:r>
              <a:rPr lang="ru-RU" sz="3200" b="1" dirty="0" err="1" smtClean="0">
                <a:solidFill>
                  <a:srgbClr val="000066"/>
                </a:solidFill>
              </a:rPr>
              <a:t>мәгариф системасының торышы</a:t>
            </a:r>
            <a:r>
              <a:rPr lang="ru-RU" sz="3200" b="1" dirty="0" smtClean="0">
                <a:solidFill>
                  <a:srgbClr val="000066"/>
                </a:solidFill>
              </a:rPr>
              <a:t> турында</a:t>
            </a:r>
            <a:endParaRPr lang="ru-RU" sz="32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611560" y="1844824"/>
          <a:ext cx="7828318" cy="3899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7544" y="1628800"/>
            <a:ext cx="86764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0066"/>
                </a:solidFill>
                <a:latin typeface="Cambria" pitchFamily="18" charset="0"/>
              </a:rPr>
              <a:t>ЕГЭ  - 2020 и 2021 г.</a:t>
            </a:r>
            <a:endParaRPr lang="ru-RU" sz="2200" dirty="0">
              <a:solidFill>
                <a:srgbClr val="000066"/>
              </a:solidFill>
              <a:latin typeface="Cambria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9512" y="1"/>
            <a:ext cx="8604448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Основное общее образование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Обучающихся - 1880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6021288"/>
            <a:ext cx="7143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Доля </a:t>
            </a:r>
            <a:r>
              <a:rPr lang="ru-RU" sz="2400" b="1" dirty="0" err="1" smtClean="0">
                <a:solidFill>
                  <a:srgbClr val="C00000"/>
                </a:solidFill>
              </a:rPr>
              <a:t>высокобалльников</a:t>
            </a:r>
            <a:r>
              <a:rPr lang="ru-RU" sz="2400" b="1" dirty="0" smtClean="0">
                <a:solidFill>
                  <a:srgbClr val="C00000"/>
                </a:solidFill>
              </a:rPr>
              <a:t>:  </a:t>
            </a:r>
            <a:r>
              <a:rPr lang="ru-RU" sz="2400" b="1" dirty="0" smtClean="0">
                <a:solidFill>
                  <a:srgbClr val="000066"/>
                </a:solidFill>
              </a:rPr>
              <a:t>2020-19%  2021-23,7% </a:t>
            </a:r>
            <a:endParaRPr lang="ru-RU" sz="2400" b="1" dirty="0">
              <a:solidFill>
                <a:srgbClr val="000066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55576" y="4581128"/>
            <a:ext cx="1008112" cy="93610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563888" y="4653136"/>
            <a:ext cx="1008112" cy="93610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C:\Users\Zam\Desktop\5ee06771-b889-4ccd-a5ac-d3138056bc2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1832" y="1052736"/>
            <a:ext cx="151216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Zam\Desktop\4cfc4678-6da5-4b91-bdcc-e854182690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52736"/>
            <a:ext cx="115212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C:\Наумова 2017-2018\Наумова М.А 2018-19\Олимпиады 2020-21\ШЭО 2020-2021\Региональный 2020-21 Этап олимпиад\Все итоги по Рег этапу и Республике 2021\Фото\Рег\Борисова Екатерина  Общество 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60648"/>
            <a:ext cx="1898338" cy="1909937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" name="Рисунок 1" descr="C:\Наумова 2017-2018\Наумова М.А 2018-19\Олимпиады 2020-21\ШЭО 2020-2021\Региональный 2020-21 Этап олимпиад\Все итоги по Рег этапу и Республике 2021\Фото\IMG_20210426_132636.jpg"/>
          <p:cNvPicPr/>
          <p:nvPr/>
        </p:nvPicPr>
        <p:blipFill>
          <a:blip r:embed="rId3" cstate="print"/>
          <a:srcRect l="15000" t="10169" r="8333" b="1695"/>
          <a:stretch>
            <a:fillRect/>
          </a:stretch>
        </p:blipFill>
        <p:spPr bwMode="auto">
          <a:xfrm>
            <a:off x="251520" y="1628800"/>
            <a:ext cx="3312368" cy="3744416"/>
          </a:xfrm>
          <a:prstGeom prst="rect">
            <a:avLst/>
          </a:prstGeom>
          <a:noFill/>
          <a:ln w="28575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539552" y="0"/>
            <a:ext cx="784887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Предметные олимпиады</a:t>
            </a: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692696"/>
            <a:ext cx="395307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Ученица Беляева Анна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БСОШ №2,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руководитель: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Выжлёнкова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 О.В.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C:\Наумова 2017-2018\Наумова М.А 2018-19\Олимпиады 2020-21\ШЭО 2020-2021\Региональный 2020-21 Этап олимпиад\Все итоги по Рег этапу и Республике 2021\Фото\Рег\давтян лаура Англ  .jpg"/>
          <p:cNvPicPr/>
          <p:nvPr/>
        </p:nvPicPr>
        <p:blipFill>
          <a:blip r:embed="rId4" cstate="print"/>
          <a:srcRect l="17384" r="30465" b="43740"/>
          <a:stretch>
            <a:fillRect/>
          </a:stretch>
        </p:blipFill>
        <p:spPr bwMode="auto">
          <a:xfrm rot="806596">
            <a:off x="6288715" y="2113521"/>
            <a:ext cx="2603244" cy="2475061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79512" y="5373216"/>
            <a:ext cx="3663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2021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год-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14 призёров и победителей</a:t>
            </a:r>
          </a:p>
        </p:txBody>
      </p:sp>
      <p:pic>
        <p:nvPicPr>
          <p:cNvPr id="12" name="Рисунок 11" descr="C:\Наумова 2017-2018\Наумова М.А 2018-19\Олимпиады 2020-21\ШЭО 2020-2021\Региональный 2020-21 Этап олимпиад\Все итоги по Рег этапу и Республике 2021\Фото\Рег\Никифорова дарья Литер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4149080"/>
            <a:ext cx="2176186" cy="2448272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4" name="Рисунок 13" descr="C:\Наумова 2017-2018\Наумова М.А 2018-19\Олимпиады 2020-21\ШЭО 2020-2021\Региональный 2020-21 Этап олимпиад\Все итоги по Рег этапу и Республике 2021\Фото\Рег\Бердникова Александра ФЗК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692696"/>
            <a:ext cx="2037727" cy="2448272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 descr="C:\Наумова 2017-2018\Наумова М.А 2018-19\Олимпиады 2020-21\ШЭО 2020-2021\Региональный 2020-21 Этап олимпиад\Все итоги по Рег этапу и Республике 2021\Фото\Рег\Аверьянов Альберт ОБЖ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84918">
            <a:off x="3432898" y="2232325"/>
            <a:ext cx="2338727" cy="2228893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 descr="C:\Наумова 2017-2018\Наумова М.А 2018-19\Олимпиады 2020-21\ШЭО 2020-2021\Региональный 2020-21 Этап олимпиад\Все итоги по Рег этапу и Республике 2021\Фото\Рег\Федорова Софья Беляева Анна.jpg"/>
          <p:cNvPicPr/>
          <p:nvPr/>
        </p:nvPicPr>
        <p:blipFill>
          <a:blip r:embed="rId8" cstate="print"/>
          <a:srcRect l="5982" t="42705" r="53036" b="10242"/>
          <a:stretch>
            <a:fillRect/>
          </a:stretch>
        </p:blipFill>
        <p:spPr bwMode="auto">
          <a:xfrm>
            <a:off x="4499992" y="4005064"/>
            <a:ext cx="2016224" cy="2664296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Zam\Desktop\августовка\novyj-fgos-2020-2021.jpg"/>
          <p:cNvPicPr>
            <a:picLocks noChangeAspect="1" noChangeArrowheads="1"/>
          </p:cNvPicPr>
          <p:nvPr/>
        </p:nvPicPr>
        <p:blipFill>
          <a:blip r:embed="rId2" cstate="print"/>
          <a:srcRect r="1569" b="21673"/>
          <a:stretch>
            <a:fillRect/>
          </a:stretch>
        </p:blipFill>
        <p:spPr bwMode="auto">
          <a:xfrm>
            <a:off x="323528" y="908720"/>
            <a:ext cx="3797580" cy="2016224"/>
          </a:xfrm>
          <a:prstGeom prst="rect">
            <a:avLst/>
          </a:prstGeom>
          <a:noFill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-315416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Обновление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содержания образования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2996952"/>
            <a:ext cx="8820472" cy="1924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Центры цифрового и гуманитарного профилей: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2019.г. – МБОУ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Кимовская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 СОШ»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2020г. – МБОУ «Никольская СОШ»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Центры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естественно-научной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и технологической направленности: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2021г. – МБОУ «Болгарская СОШ №2»,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                  МБОУ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Трёхозёрская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 СОШ»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C:\Users\Zam\Desktop\ДОКУМЕНТЫ\Справки информация отчёты\2020-2021\Точка роста 2021\ТОЧКА роста 2021\точка роста отчёты по индикаторам\июнь\БСОШ №2-3.jpg"/>
          <p:cNvPicPr/>
          <p:nvPr/>
        </p:nvPicPr>
        <p:blipFill>
          <a:blip r:embed="rId3" cstate="print"/>
          <a:srcRect t="18359" b="19757"/>
          <a:stretch>
            <a:fillRect/>
          </a:stretch>
        </p:blipFill>
        <p:spPr bwMode="auto">
          <a:xfrm>
            <a:off x="5148064" y="4509120"/>
            <a:ext cx="3456384" cy="2088232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1026" name="Picture 2" descr="C:\Users\Zam\Desktop\фото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692696"/>
            <a:ext cx="3096344" cy="2322258"/>
          </a:xfrm>
          <a:prstGeom prst="rect">
            <a:avLst/>
          </a:prstGeom>
          <a:noFill/>
        </p:spPr>
      </p:pic>
      <p:pic>
        <p:nvPicPr>
          <p:cNvPr id="9" name="Рисунок 8" descr="C:\Users\Zam\Desktop\5ee06771-b889-4ccd-a5ac-d3138056bc20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5301208"/>
            <a:ext cx="201622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Zam\Desktop\4cfc4678-6da5-4b91-bdcc-e8541826909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5373216"/>
            <a:ext cx="151216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467544" y="2924944"/>
          <a:ext cx="4896544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295128" y="-171400"/>
            <a:ext cx="784887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Изучение родных языков</a:t>
            </a:r>
            <a:endParaRPr lang="ru-RU" sz="3600" b="1" dirty="0" smtClean="0">
              <a:solidFill>
                <a:srgbClr val="000066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:\Users\Zam\Desktop\2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555776" cy="2088232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627784" y="620688"/>
            <a:ext cx="60730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Полилингвальные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классы 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в Болгарской СОШ №1 и в Болгарской СОШ №2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Группа с обучением и воспитанием 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на татарском языке – ДОУ «Теремок»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8840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Победитель  Всероссийского конкурса  на лучшую работу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по этнокультурному образованию – </a:t>
            </a: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Бураковская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СОШ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Победители Республиканского </a:t>
            </a: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грантового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конкурса по сохранению и развитию родных языков: 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МБОУ «Болгарская СОШ №2»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МБДОУ «Детский сад «Антошка»</a:t>
            </a:r>
          </a:p>
        </p:txBody>
      </p:sp>
      <p:pic>
        <p:nvPicPr>
          <p:cNvPr id="32769" name="Picture 1" descr="C:\Users\Zam\Desktop\98ddb7b9-ec95-488e-baff-b2c3efcbf3bc.jpg"/>
          <p:cNvPicPr>
            <a:picLocks noChangeAspect="1" noChangeArrowheads="1"/>
          </p:cNvPicPr>
          <p:nvPr/>
        </p:nvPicPr>
        <p:blipFill>
          <a:blip r:embed="rId4" cstate="print"/>
          <a:srcRect t="18491" r="8249"/>
          <a:stretch>
            <a:fillRect/>
          </a:stretch>
        </p:blipFill>
        <p:spPr bwMode="auto">
          <a:xfrm>
            <a:off x="1043608" y="3955790"/>
            <a:ext cx="7092280" cy="29022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768" y="1412776"/>
            <a:ext cx="403244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27756" y="172798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Профессиональное образование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Спасский техникум отраслевых технологий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27984" y="16288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66"/>
                </a:solidFill>
              </a:rPr>
              <a:t>Поварское и кондитерское дело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66"/>
                </a:solidFill>
              </a:rPr>
              <a:t>Гостиничное дело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66"/>
                </a:solidFill>
              </a:rPr>
              <a:t>Эксплуатация и ремонт сельскохозяйственной техники и оборудования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66"/>
                </a:solidFill>
              </a:rPr>
              <a:t>Тракторист-машинист сельскохозяйственного </a:t>
            </a:r>
            <a:r>
              <a:rPr lang="ru-RU" b="1" dirty="0" smtClean="0">
                <a:solidFill>
                  <a:srgbClr val="000066"/>
                </a:solidFill>
              </a:rPr>
              <a:t>производства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6413" y="4005064"/>
            <a:ext cx="4832085" cy="271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C:\Users\Zam\Desktop\5ee06771-b889-4ccd-a5ac-d3138056bc20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869160"/>
            <a:ext cx="252028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8263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27756" y="172798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Профессиональное образование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Спасский техникум отраслевых технологий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1028" name="Picture 4" descr="C:\Users\Zam\Desktop\13149dd0-a85b-4ccf-a6e1-4c57a9fa5cb3.jpg"/>
          <p:cNvPicPr>
            <a:picLocks noChangeAspect="1" noChangeArrowheads="1"/>
          </p:cNvPicPr>
          <p:nvPr/>
        </p:nvPicPr>
        <p:blipFill>
          <a:blip r:embed="rId2" cstate="print"/>
          <a:srcRect t="15835" r="1301" b="45975"/>
          <a:stretch>
            <a:fillRect/>
          </a:stretch>
        </p:blipFill>
        <p:spPr bwMode="auto">
          <a:xfrm>
            <a:off x="4572000" y="3140968"/>
            <a:ext cx="4201587" cy="33418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7" name="Picture 3" descr="C:\Users\Zam\Desktop\83522758-60d0-458e-80c6-db526dd0019d.jpg"/>
          <p:cNvPicPr>
            <a:picLocks noChangeAspect="1" noChangeArrowheads="1"/>
          </p:cNvPicPr>
          <p:nvPr/>
        </p:nvPicPr>
        <p:blipFill>
          <a:blip r:embed="rId3" cstate="print"/>
          <a:srcRect t="15835" b="45855"/>
          <a:stretch>
            <a:fillRect/>
          </a:stretch>
        </p:blipFill>
        <p:spPr bwMode="auto">
          <a:xfrm>
            <a:off x="251520" y="1484784"/>
            <a:ext cx="4114800" cy="32403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Рисунок 5" descr="C:\Users\Zam\Desktop\4cfc4678-6da5-4b91-bdcc-e854182690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941168"/>
            <a:ext cx="223224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Zam\Desktop\5ee06771-b889-4ccd-a5ac-d3138056bc20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556792"/>
            <a:ext cx="266429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1086" y="-27384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Капитальный ремонт образовательных учреждений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07" y="1196752"/>
            <a:ext cx="93245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C00000"/>
                </a:solidFill>
              </a:rPr>
              <a:t>И</a:t>
            </a:r>
            <a:r>
              <a:rPr lang="ru-RU" b="1" u="sng" dirty="0" smtClean="0">
                <a:solidFill>
                  <a:srgbClr val="C00000"/>
                </a:solidFill>
              </a:rPr>
              <a:t>з </a:t>
            </a:r>
            <a:r>
              <a:rPr lang="ru-RU" b="1" u="sng" dirty="0">
                <a:solidFill>
                  <a:srgbClr val="C00000"/>
                </a:solidFill>
              </a:rPr>
              <a:t>бюджета Республики Татарстан выделено</a:t>
            </a:r>
            <a:r>
              <a:rPr lang="ru-RU" u="sng" dirty="0">
                <a:solidFill>
                  <a:srgbClr val="C00000"/>
                </a:solidFill>
              </a:rPr>
              <a:t> </a:t>
            </a:r>
            <a:r>
              <a:rPr lang="ru-RU" u="sng" dirty="0" smtClean="0">
                <a:solidFill>
                  <a:srgbClr val="C00000"/>
                </a:solidFill>
              </a:rPr>
              <a:t> - </a:t>
            </a:r>
            <a:r>
              <a:rPr lang="ru-RU" b="1" u="sng" dirty="0" smtClean="0">
                <a:solidFill>
                  <a:srgbClr val="C00000"/>
                </a:solidFill>
              </a:rPr>
              <a:t>19</a:t>
            </a:r>
            <a:r>
              <a:rPr lang="ru-RU" b="1" u="sng" dirty="0">
                <a:solidFill>
                  <a:srgbClr val="C00000"/>
                </a:solidFill>
              </a:rPr>
              <a:t>, 7 млн. руб. </a:t>
            </a:r>
          </a:p>
          <a:p>
            <a:r>
              <a:rPr lang="ru-RU" b="1" dirty="0">
                <a:solidFill>
                  <a:srgbClr val="000066"/>
                </a:solidFill>
              </a:rPr>
              <a:t>Р</a:t>
            </a:r>
            <a:r>
              <a:rPr lang="ru-RU" b="1" dirty="0" smtClean="0">
                <a:solidFill>
                  <a:srgbClr val="000066"/>
                </a:solidFill>
              </a:rPr>
              <a:t>емонт </a:t>
            </a:r>
            <a:r>
              <a:rPr lang="ru-RU" b="1" dirty="0">
                <a:solidFill>
                  <a:srgbClr val="000066"/>
                </a:solidFill>
              </a:rPr>
              <a:t>общежития в Спасском техникуме отраслевых технологий </a:t>
            </a:r>
            <a:r>
              <a:rPr lang="ru-RU" dirty="0"/>
              <a:t>–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                 </a:t>
            </a:r>
            <a:r>
              <a:rPr lang="ru-RU" b="1" dirty="0" smtClean="0"/>
              <a:t>9 </a:t>
            </a:r>
            <a:r>
              <a:rPr lang="ru-RU" b="1" dirty="0"/>
              <a:t>млн. </a:t>
            </a:r>
            <a:r>
              <a:rPr lang="ru-RU" b="1" dirty="0" smtClean="0"/>
              <a:t>237 </a:t>
            </a:r>
            <a:r>
              <a:rPr lang="ru-RU" b="1" dirty="0"/>
              <a:t>тыс. </a:t>
            </a:r>
            <a:r>
              <a:rPr lang="ru-RU" b="1" dirty="0" smtClean="0"/>
              <a:t>руб. </a:t>
            </a:r>
            <a:endParaRPr lang="ru-RU" b="1" dirty="0"/>
          </a:p>
          <a:p>
            <a:r>
              <a:rPr lang="ru-RU" b="1" dirty="0" smtClean="0">
                <a:solidFill>
                  <a:srgbClr val="000066"/>
                </a:solidFill>
              </a:rPr>
              <a:t>Детский сад с. </a:t>
            </a:r>
            <a:r>
              <a:rPr lang="ru-RU" b="1" dirty="0" err="1" smtClean="0">
                <a:solidFill>
                  <a:srgbClr val="000066"/>
                </a:solidFill>
              </a:rPr>
              <a:t>Балымеры</a:t>
            </a:r>
            <a:r>
              <a:rPr lang="ru-RU" b="1" dirty="0" smtClean="0">
                <a:solidFill>
                  <a:srgbClr val="000066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b="1" dirty="0" smtClean="0"/>
              <a:t>7 млн.740 тыс. руб.</a:t>
            </a:r>
          </a:p>
          <a:p>
            <a:r>
              <a:rPr lang="ru-RU" b="1" dirty="0" smtClean="0">
                <a:solidFill>
                  <a:srgbClr val="000066"/>
                </a:solidFill>
              </a:rPr>
              <a:t>Создание центов «Точка Роста»  - ремонт и оборудование </a:t>
            </a:r>
            <a:r>
              <a:rPr lang="ru-RU" dirty="0" smtClean="0"/>
              <a:t>-</a:t>
            </a:r>
            <a:r>
              <a:rPr lang="ru-RU" b="1" dirty="0" smtClean="0"/>
              <a:t> 1 млн. 740 тыс. руб.</a:t>
            </a:r>
          </a:p>
          <a:p>
            <a:r>
              <a:rPr lang="ru-RU" b="1" u="sng" dirty="0" smtClean="0">
                <a:solidFill>
                  <a:srgbClr val="C00000"/>
                </a:solidFill>
              </a:rPr>
              <a:t>Из </a:t>
            </a:r>
            <a:r>
              <a:rPr lang="ru-RU" b="1" u="sng" dirty="0">
                <a:solidFill>
                  <a:srgbClr val="C00000"/>
                </a:solidFill>
              </a:rPr>
              <a:t>муниципального бюджета на ремонт учреждений выделено 7 млн. 352 тыс. </a:t>
            </a:r>
            <a:r>
              <a:rPr lang="ru-RU" b="1" dirty="0" smtClean="0">
                <a:solidFill>
                  <a:srgbClr val="000066"/>
                </a:solidFill>
              </a:rPr>
              <a:t>БСОШ </a:t>
            </a:r>
            <a:r>
              <a:rPr lang="ru-RU" b="1" dirty="0">
                <a:solidFill>
                  <a:srgbClr val="000066"/>
                </a:solidFill>
              </a:rPr>
              <a:t>№1 -  </a:t>
            </a:r>
            <a:r>
              <a:rPr lang="ru-RU" b="1" dirty="0"/>
              <a:t>2 млн. 162 тыс. </a:t>
            </a:r>
            <a:r>
              <a:rPr lang="ru-RU" b="1" dirty="0" smtClean="0"/>
              <a:t>руб., </a:t>
            </a:r>
          </a:p>
          <a:p>
            <a:r>
              <a:rPr lang="ru-RU" b="1" dirty="0" smtClean="0">
                <a:solidFill>
                  <a:srgbClr val="000066"/>
                </a:solidFill>
              </a:rPr>
              <a:t>Станция </a:t>
            </a:r>
            <a:r>
              <a:rPr lang="ru-RU" b="1" dirty="0">
                <a:solidFill>
                  <a:srgbClr val="000066"/>
                </a:solidFill>
              </a:rPr>
              <a:t>технического творчества «Регата» - </a:t>
            </a:r>
            <a:r>
              <a:rPr lang="ru-RU" b="1" dirty="0"/>
              <a:t>1 млн. 890 тыс. рублей, </a:t>
            </a:r>
            <a:endParaRPr lang="ru-RU" b="1" dirty="0" smtClean="0"/>
          </a:p>
          <a:p>
            <a:r>
              <a:rPr lang="ru-RU" b="1" dirty="0" smtClean="0">
                <a:solidFill>
                  <a:srgbClr val="000066"/>
                </a:solidFill>
              </a:rPr>
              <a:t>Филиал  </a:t>
            </a:r>
            <a:r>
              <a:rPr lang="ru-RU" b="1" dirty="0">
                <a:solidFill>
                  <a:srgbClr val="000066"/>
                </a:solidFill>
              </a:rPr>
              <a:t>Полянской  СОШ в с. </a:t>
            </a:r>
            <a:r>
              <a:rPr lang="ru-RU" b="1" dirty="0" err="1">
                <a:solidFill>
                  <a:srgbClr val="000066"/>
                </a:solidFill>
              </a:rPr>
              <a:t>Танкеевка</a:t>
            </a:r>
            <a:r>
              <a:rPr lang="ru-RU" b="1" dirty="0">
                <a:solidFill>
                  <a:srgbClr val="000066"/>
                </a:solidFill>
              </a:rPr>
              <a:t>  - </a:t>
            </a:r>
            <a:r>
              <a:rPr lang="ru-RU" b="1" dirty="0"/>
              <a:t>3 млн. 300 тыс. руб.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59074"/>
            <a:ext cx="3384376" cy="2538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59074"/>
            <a:ext cx="4558512" cy="25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65377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188640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Безопасность образовательного процесса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980728"/>
            <a:ext cx="80579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Пожарная безопасность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– 2 </a:t>
            </a: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млн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843 тыс. рублей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Охрана труда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– 2 млн. 296 тыс. рублей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Антитеррористическая защищённ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ость – 5 млн. 631 тыс. рублей</a:t>
            </a:r>
          </a:p>
        </p:txBody>
      </p:sp>
      <p:pic>
        <p:nvPicPr>
          <p:cNvPr id="2050" name="Picture 2" descr="C:\Users\Zam\Desktop\8ce87061-da92-406e-b831-8352993a625d.jpg"/>
          <p:cNvPicPr>
            <a:picLocks noChangeAspect="1" noChangeArrowheads="1"/>
          </p:cNvPicPr>
          <p:nvPr/>
        </p:nvPicPr>
        <p:blipFill>
          <a:blip r:embed="rId2" cstate="print"/>
          <a:srcRect b="23675"/>
          <a:stretch>
            <a:fillRect/>
          </a:stretch>
        </p:blipFill>
        <p:spPr bwMode="auto">
          <a:xfrm>
            <a:off x="323528" y="2420888"/>
            <a:ext cx="4013176" cy="4084096"/>
          </a:xfrm>
          <a:prstGeom prst="rect">
            <a:avLst/>
          </a:prstGeom>
          <a:noFill/>
        </p:spPr>
      </p:pic>
      <p:pic>
        <p:nvPicPr>
          <p:cNvPr id="2051" name="Picture 3" descr="C:\Users\Zam\Desktop\ac5e468c-76bb-4978-9d83-68d803900bd4.jpg"/>
          <p:cNvPicPr>
            <a:picLocks noChangeAspect="1" noChangeArrowheads="1"/>
          </p:cNvPicPr>
          <p:nvPr/>
        </p:nvPicPr>
        <p:blipFill>
          <a:blip r:embed="rId3" cstate="print"/>
          <a:srcRect l="1110" t="4408" r="1301" b="5489"/>
          <a:stretch>
            <a:fillRect/>
          </a:stretch>
        </p:blipFill>
        <p:spPr bwMode="auto">
          <a:xfrm rot="16200000">
            <a:off x="5401536" y="1951394"/>
            <a:ext cx="2592290" cy="425135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44008" y="3140968"/>
            <a:ext cx="3384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Иванов     Иван     Иванович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7504" y="188640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Меры поддержки обучающихся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52736"/>
            <a:ext cx="417127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Бесплатное питание- 889 детей: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668 уч-ся 1-4 классы (100%)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205 уч-ся  (многодетные семьи)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16 уч-ся ( дети с ОВЗ)</a:t>
            </a:r>
          </a:p>
          <a:p>
            <a:endParaRPr lang="ru-RU" sz="20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024" b="18186"/>
          <a:stretch/>
        </p:blipFill>
        <p:spPr bwMode="auto">
          <a:xfrm>
            <a:off x="323528" y="2564904"/>
            <a:ext cx="2685474" cy="252028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755" b="36436"/>
          <a:stretch/>
        </p:blipFill>
        <p:spPr bwMode="auto">
          <a:xfrm>
            <a:off x="4139952" y="1340768"/>
            <a:ext cx="4464496" cy="3653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43608" y="5517232"/>
            <a:ext cx="73545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Подвоз в базовые школы: 13 автобусов, 272 обучающихся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 по 16 школьным маршрутам</a:t>
            </a:r>
          </a:p>
        </p:txBody>
      </p:sp>
    </p:spTree>
    <p:extLst>
      <p:ext uri="{BB962C8B-B14F-4D97-AF65-F5344CB8AC3E}">
        <p14:creationId xmlns:p14="http://schemas.microsoft.com/office/powerpoint/2010/main" xmlns="" val="1614086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9512" y="1"/>
            <a:ext cx="8604448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Оплата труда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764704"/>
            <a:ext cx="6393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Обучается в школах Спасского района 1880 уч-ся </a:t>
            </a:r>
          </a:p>
        </p:txBody>
      </p:sp>
      <p:sp>
        <p:nvSpPr>
          <p:cNvPr id="31746" name="AutoShape 2" descr="blob:https://web.whatsapp.com/8130818f-c5d5-4e25-abcc-7887de9b2e8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7" name="Picture 3" descr="C:\Users\Zam\Desktop\8130818f-c5d5-4e25-abcc-7887de9b2e8b.jpg"/>
          <p:cNvPicPr>
            <a:picLocks noChangeAspect="1" noChangeArrowheads="1"/>
          </p:cNvPicPr>
          <p:nvPr/>
        </p:nvPicPr>
        <p:blipFill>
          <a:blip r:embed="rId2" cstate="print"/>
          <a:srcRect l="12931" t="22989" r="14655" b="20690"/>
          <a:stretch>
            <a:fillRect/>
          </a:stretch>
        </p:blipFill>
        <p:spPr bwMode="auto">
          <a:xfrm>
            <a:off x="1187624" y="1340768"/>
            <a:ext cx="6912769" cy="40324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5445224"/>
            <a:ext cx="77652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Минимальный размер оплаты труда 2021г.  -  12 672    рублей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                                                                                 2022 г.  – 13 890  рублей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1520" y="980728"/>
            <a:ext cx="889248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Дошкольные образовательные организации- 18,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ф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илиал  ДОУ - 1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Средние общеобразовательные организации – 9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Филиалов – начальных школ – 1,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Филиалов - основных школ - 7,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Основная общеобразовательная школа - 1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</a:pPr>
            <a:r>
              <a:rPr lang="ru-RU" sz="2000" b="1" dirty="0" smtClean="0">
                <a:solidFill>
                  <a:srgbClr val="003366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ГБОУ «Болгарская кадетская школа–интернат»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ГБОУ «Болгарская школа-интернат для детей  с ОВЗ»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ГБОУ «Болгарская санаторная школа-интернат»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Учреждений дополнительного образования -3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ГБОУ СПО «Спасский техникум отраслевых технологий»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Система образования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в Спасском муниципальном районе</a:t>
            </a:r>
          </a:p>
        </p:txBody>
      </p:sp>
      <p:sp>
        <p:nvSpPr>
          <p:cNvPr id="4" name="Правая круглая скобка 3"/>
          <p:cNvSpPr/>
          <p:nvPr/>
        </p:nvSpPr>
        <p:spPr>
          <a:xfrm>
            <a:off x="6300192" y="1484784"/>
            <a:ext cx="792088" cy="2232248"/>
          </a:xfrm>
          <a:prstGeom prst="rightBracke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6296" y="2564904"/>
            <a:ext cx="14244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3366"/>
                </a:solidFill>
                <a:latin typeface="Cambria" pitchFamily="18" charset="0"/>
              </a:rPr>
              <a:t>13 школ</a:t>
            </a:r>
          </a:p>
          <a:p>
            <a:endParaRPr lang="ru-RU" sz="2400" b="1" dirty="0">
              <a:solidFill>
                <a:srgbClr val="003366"/>
              </a:solidFill>
              <a:latin typeface="Cambria" pitchFamily="18" charset="0"/>
            </a:endParaRPr>
          </a:p>
        </p:txBody>
      </p:sp>
      <p:pic>
        <p:nvPicPr>
          <p:cNvPr id="8" name="Рисунок 7" descr="C:\Users\Zam\Desktop\982f600f-1bb2-46bc-8c0b-a45794494c6c.jpg"/>
          <p:cNvPicPr/>
          <p:nvPr/>
        </p:nvPicPr>
        <p:blipFill>
          <a:blip r:embed="rId2" cstate="print"/>
          <a:srcRect t="5152" r="3964"/>
          <a:stretch>
            <a:fillRect/>
          </a:stretch>
        </p:blipFill>
        <p:spPr bwMode="auto">
          <a:xfrm>
            <a:off x="395536" y="4581128"/>
            <a:ext cx="2448272" cy="1728192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63888" y="4653136"/>
            <a:ext cx="51405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Средняя наполняемость классов: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Город: 2020г.  - 21чел.     2021г. – 20 чел.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Село:    2020г. – 5 чел.      2021 г. – 5,5 чел  </a:t>
            </a:r>
          </a:p>
        </p:txBody>
      </p:sp>
      <p:pic>
        <p:nvPicPr>
          <p:cNvPr id="11" name="Рисунок 10" descr="C:\Users\Zam\Desktop\5ee06771-b889-4ccd-a5ac-d3138056bc2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5661248"/>
            <a:ext cx="1728192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Zam\Desktop\4cfc4678-6da5-4b91-bdcc-e854182690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5805264"/>
            <a:ext cx="15121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Zam\Desktop\4ebdfab1-88a9-41c2-9ece-883a1739d3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5805264"/>
            <a:ext cx="1962150" cy="88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Zam\Desktop\5c57b077-13b6-4dfb-96fa-666c4c67233a.jpg"/>
          <p:cNvPicPr>
            <a:picLocks noChangeAspect="1" noChangeArrowheads="1"/>
          </p:cNvPicPr>
          <p:nvPr/>
        </p:nvPicPr>
        <p:blipFill>
          <a:blip r:embed="rId2" cstate="print"/>
          <a:srcRect l="5092" t="15835" r="10046" b="23890"/>
          <a:stretch>
            <a:fillRect/>
          </a:stretch>
        </p:blipFill>
        <p:spPr bwMode="auto">
          <a:xfrm>
            <a:off x="251520" y="836712"/>
            <a:ext cx="2811271" cy="4104456"/>
          </a:xfrm>
          <a:prstGeom prst="rect">
            <a:avLst/>
          </a:prstGeom>
          <a:noFill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9512" y="1"/>
            <a:ext cx="8604448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Педагогическое направление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725144"/>
            <a:ext cx="4163063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Обучается в КФУ -   5  студентов,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Выпускников школ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Спасского района</a:t>
            </a:r>
          </a:p>
        </p:txBody>
      </p:sp>
      <p:pic>
        <p:nvPicPr>
          <p:cNvPr id="59395" name="Picture 3" descr="C:\Users\Zam\Desktop\Документы\Справки информация отчёты\2021-2022\пед классы\Воспитание книгой Бураково.jpg"/>
          <p:cNvPicPr>
            <a:picLocks noChangeAspect="1" noChangeArrowheads="1"/>
          </p:cNvPicPr>
          <p:nvPr/>
        </p:nvPicPr>
        <p:blipFill>
          <a:blip r:embed="rId3" cstate="print"/>
          <a:srcRect t="16800" b="5901"/>
          <a:stretch>
            <a:fillRect/>
          </a:stretch>
        </p:blipFill>
        <p:spPr bwMode="auto">
          <a:xfrm>
            <a:off x="4572000" y="908720"/>
            <a:ext cx="3606452" cy="3717032"/>
          </a:xfrm>
          <a:prstGeom prst="rect">
            <a:avLst/>
          </a:prstGeom>
          <a:noFill/>
        </p:spPr>
      </p:pic>
      <p:pic>
        <p:nvPicPr>
          <p:cNvPr id="59396" name="Picture 4" descr="C:\Users\Zam\Desktop\Документы\Справки информация отчёты\2021-2022\пед классы\Антоновка педкласс 2021\Антоновка педкласс 2021\педкласс 2021\газет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365104"/>
            <a:ext cx="4827945" cy="228717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04048" y="692696"/>
            <a:ext cx="31482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Педагогические классы</a:t>
            </a:r>
          </a:p>
        </p:txBody>
      </p:sp>
      <p:pic>
        <p:nvPicPr>
          <p:cNvPr id="9" name="Рисунок 8" descr="C:\Users\Zam\Desktop\5ee06771-b889-4ccd-a5ac-d3138056bc20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124744"/>
            <a:ext cx="169269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9512" y="1"/>
            <a:ext cx="8604448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Муниципальные механизмы управлением качества образования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 l="30158" t="21282" r="13945" b="11782"/>
          <a:stretch>
            <a:fillRect/>
          </a:stretch>
        </p:blipFill>
        <p:spPr bwMode="auto">
          <a:xfrm>
            <a:off x="-1" y="1124744"/>
            <a:ext cx="684499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59832" y="4077072"/>
            <a:ext cx="585237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Качество подготовки обучающихся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Работа со школами с низкими результатами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Одарённые дети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Профориентация обучающихся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Эффективность руководителей ОУ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Профессиональной развитие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Воспитание обучающихся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Дошкольное образование</a:t>
            </a:r>
          </a:p>
        </p:txBody>
      </p:sp>
      <p:pic>
        <p:nvPicPr>
          <p:cNvPr id="5" name="Рисунок 4" descr="C:\Users\Zam\Desktop\5ee06771-b889-4ccd-a5ac-d3138056bc2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268760"/>
            <a:ext cx="169269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Zam\Desktop\4cfc4678-6da5-4b91-bdcc-e85418269096.jpg"/>
          <p:cNvPicPr/>
          <p:nvPr/>
        </p:nvPicPr>
        <p:blipFill>
          <a:blip r:embed="rId4" cstate="print"/>
          <a:srcRect t="13333" r="8000"/>
          <a:stretch>
            <a:fillRect/>
          </a:stretch>
        </p:blipFill>
        <p:spPr bwMode="auto">
          <a:xfrm>
            <a:off x="6948264" y="2492896"/>
            <a:ext cx="187220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9512" y="1"/>
            <a:ext cx="8604448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Муниципальные механизмы управлением качества образования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 l="28779" t="21656" r="13110" b="15345"/>
          <a:stretch>
            <a:fillRect/>
          </a:stretch>
        </p:blipFill>
        <p:spPr bwMode="auto">
          <a:xfrm>
            <a:off x="611560" y="1484784"/>
            <a:ext cx="7704856" cy="469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1043608" y="2924944"/>
            <a:ext cx="1944216" cy="28803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C:\Users\Zam\Desktop\5ee06771-b889-4ccd-a5ac-d3138056bc2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1792" y="476672"/>
            <a:ext cx="147667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95536" y="620688"/>
            <a:ext cx="8310884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О состоянии системы образования в Спасском муниципальном районе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691680" y="2492896"/>
            <a:ext cx="57606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39952" y="4581128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ambria" pitchFamily="18" charset="0"/>
              </a:rPr>
              <a:t>Ермилин Александр Николаевич,</a:t>
            </a:r>
          </a:p>
          <a:p>
            <a:r>
              <a:rPr lang="ru-RU" b="1" i="1" dirty="0" smtClean="0">
                <a:latin typeface="Cambria" pitchFamily="18" charset="0"/>
              </a:rPr>
              <a:t>начальник МУ «Отдел образования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" name="Рисунок 9" descr="C:\Users\Zam\Desktop\5ee06771-b889-4ccd-a5ac-d3138056bc20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085184"/>
            <a:ext cx="2520280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Zam\Desktop\4cfc4678-6da5-4b91-bdcc-e85418269096.jpg"/>
          <p:cNvPicPr/>
          <p:nvPr/>
        </p:nvPicPr>
        <p:blipFill>
          <a:blip r:embed="rId3" cstate="print"/>
          <a:srcRect t="13333" r="8000"/>
          <a:stretch>
            <a:fillRect/>
          </a:stretch>
        </p:blipFill>
        <p:spPr bwMode="auto">
          <a:xfrm>
            <a:off x="6804248" y="5445224"/>
            <a:ext cx="187220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Zam\Desktop\4ebdfab1-88a9-41c2-9ece-883a1739d3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5589240"/>
            <a:ext cx="2304256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1520" y="2708920"/>
            <a:ext cx="8532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</a:rPr>
              <a:t>Спас муниципаль районында </a:t>
            </a:r>
            <a:r>
              <a:rPr lang="ru-RU" sz="3200" b="1" dirty="0" err="1" smtClean="0">
                <a:solidFill>
                  <a:srgbClr val="000066"/>
                </a:solidFill>
              </a:rPr>
              <a:t>мәгариф системасының торышы</a:t>
            </a:r>
            <a:r>
              <a:rPr lang="ru-RU" sz="3200" b="1" dirty="0" smtClean="0">
                <a:solidFill>
                  <a:srgbClr val="000066"/>
                </a:solidFill>
              </a:rPr>
              <a:t> турында</a:t>
            </a:r>
            <a:endParaRPr lang="ru-RU" sz="32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Дошкольное образование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427984" y="764704"/>
            <a:ext cx="5004048" cy="3381123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654 ребёнка – 53%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</a:rPr>
              <a:t>Реализуются программы:</a:t>
            </a:r>
          </a:p>
          <a:p>
            <a:pPr marR="0" lvl="0" indent="-27432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ru-RU" sz="2000" b="1" dirty="0" smtClean="0">
                <a:latin typeface="Cambria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dirty="0" smtClean="0">
                <a:solidFill>
                  <a:srgbClr val="000066"/>
                </a:solidFill>
                <a:latin typeface="Cambria" pitchFamily="18" charset="0"/>
                <a:cs typeface="Times New Roman" panose="02020603050405020304" pitchFamily="18" charset="0"/>
              </a:rPr>
              <a:t>От рождения до школы»</a:t>
            </a:r>
          </a:p>
          <a:p>
            <a:pPr marR="0" lvl="0" indent="-27432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ru-RU" sz="2000" b="1" dirty="0" smtClean="0">
                <a:solidFill>
                  <a:srgbClr val="000066"/>
                </a:solidFill>
                <a:latin typeface="Cambria" pitchFamily="18" charset="0"/>
                <a:cs typeface="Times New Roman" panose="02020603050405020304" pitchFamily="18" charset="0"/>
              </a:rPr>
              <a:t>«Мозаика»</a:t>
            </a:r>
          </a:p>
          <a:p>
            <a:pPr marR="0" lvl="0" indent="-27432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«С</a:t>
            </a:r>
            <a:r>
              <a:rPr lang="tt-RU" sz="2000" b="1" noProof="0" dirty="0" smtClean="0">
                <a:solidFill>
                  <a:srgbClr val="000066"/>
                </a:solidFill>
                <a:latin typeface="Cambria" pitchFamily="18" charset="0"/>
                <a:cs typeface="Times New Roman" panose="02020603050405020304" pitchFamily="18" charset="0"/>
              </a:rPr>
              <a:t>ө</a:t>
            </a:r>
            <a:r>
              <a:rPr lang="ru-RU" sz="2000" b="1" dirty="0" err="1" smtClean="0">
                <a:solidFill>
                  <a:srgbClr val="000066"/>
                </a:solidFill>
                <a:latin typeface="Cambria" pitchFamily="18" charset="0"/>
                <a:cs typeface="Times New Roman" panose="02020603050405020304" pitchFamily="18" charset="0"/>
              </a:rPr>
              <a:t>енеч</a:t>
            </a:r>
            <a:r>
              <a:rPr lang="ru-RU" sz="2000" b="1" dirty="0" smtClean="0">
                <a:solidFill>
                  <a:srgbClr val="000066"/>
                </a:solidFill>
                <a:latin typeface="Cambria" pitchFamily="18" charset="0"/>
                <a:cs typeface="Times New Roman" panose="02020603050405020304" pitchFamily="18" charset="0"/>
              </a:rPr>
              <a:t> – радость познания»</a:t>
            </a:r>
          </a:p>
          <a:p>
            <a:pPr marR="0" lvl="0" indent="-27432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«Обучение татарскому языку»</a:t>
            </a:r>
          </a:p>
          <a:p>
            <a:pPr marR="0" lvl="0" indent="-27432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ru-RU" sz="2000" b="1" dirty="0" smtClean="0">
                <a:solidFill>
                  <a:srgbClr val="000066"/>
                </a:solidFill>
                <a:latin typeface="Cambria" pitchFamily="18" charset="0"/>
                <a:cs typeface="Times New Roman" panose="02020603050405020304" pitchFamily="18" charset="0"/>
              </a:rPr>
              <a:t>«Изучаем русский язык»</a:t>
            </a:r>
          </a:p>
          <a:p>
            <a:pPr marR="0" lvl="0" indent="-27432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«Кроха»</a:t>
            </a:r>
          </a:p>
          <a:p>
            <a:pPr marR="0" lvl="0" indent="-27432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ru-RU" sz="2000" b="1" dirty="0" smtClean="0">
                <a:solidFill>
                  <a:srgbClr val="000066"/>
                </a:solidFill>
                <a:latin typeface="Cambria" pitchFamily="18" charset="0"/>
                <a:cs typeface="Times New Roman" panose="02020603050405020304" pitchFamily="18" charset="0"/>
              </a:rPr>
              <a:t>«Ладушки»</a:t>
            </a:r>
          </a:p>
          <a:p>
            <a:pPr marR="0" lvl="0" indent="-27432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«Юный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 эколог»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mbria" pitchFamily="18" charset="0"/>
              <a:cs typeface="Times New Roman" panose="02020603050405020304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4882222"/>
            <a:ext cx="2966634" cy="197577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1520" y="3861048"/>
            <a:ext cx="762805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Авторские программы воспитателей ДОУ Спасского района: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Фасхутдиновой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С.В., Аристовой Т.М.,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Осинцевой В.Н. Терпигоревой Н.А. ( ДОУ «Колосок»),</a:t>
            </a:r>
          </a:p>
          <a:p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Шагиахмедовой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Л.Р. ( ДОУ «Теремок»),</a:t>
            </a:r>
          </a:p>
          <a:p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Сабировой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А.И. ( ДОУ «Антошка» </a:t>
            </a:r>
          </a:p>
        </p:txBody>
      </p:sp>
      <p:pic>
        <p:nvPicPr>
          <p:cNvPr id="12" name="Рисунок 11" descr="C:\Users\Zam\Desktop\5ee06771-b889-4ccd-a5ac-d3138056bc2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661248"/>
            <a:ext cx="1728192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Zam\Desktop\4ebdfab1-88a9-41c2-9ece-883a1739d3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5733256"/>
            <a:ext cx="1962150" cy="88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Zam\Desktop\4cfc4678-6da5-4b91-bdcc-e8541826909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5733256"/>
            <a:ext cx="15121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C:\Users\Zam\Downloads\IMG-20171124-WA0011.jpg"/>
          <p:cNvPicPr>
            <a:picLocks noChangeAspect="1" noChangeArrowheads="1"/>
          </p:cNvPicPr>
          <p:nvPr/>
        </p:nvPicPr>
        <p:blipFill>
          <a:blip r:embed="rId6" cstate="print"/>
          <a:srcRect r="44488"/>
          <a:stretch>
            <a:fillRect/>
          </a:stretch>
        </p:blipFill>
        <p:spPr bwMode="auto">
          <a:xfrm>
            <a:off x="971600" y="692696"/>
            <a:ext cx="2345105" cy="31683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692696"/>
            <a:ext cx="4032448" cy="3024336"/>
          </a:xfrm>
          <a:prstGeom prst="rect">
            <a:avLst/>
          </a:prstGeom>
        </p:spPr>
      </p:pic>
      <p:pic>
        <p:nvPicPr>
          <p:cNvPr id="3" name="Picture 2" descr="C:\Users\Zam\Downloads\IMG_8731.JPG"/>
          <p:cNvPicPr>
            <a:picLocks noChangeAspect="1" noChangeArrowheads="1"/>
          </p:cNvPicPr>
          <p:nvPr/>
        </p:nvPicPr>
        <p:blipFill>
          <a:blip r:embed="rId3" cstate="print"/>
          <a:srcRect t="38901" r="2694"/>
          <a:stretch>
            <a:fillRect/>
          </a:stretch>
        </p:blipFill>
        <p:spPr bwMode="auto">
          <a:xfrm>
            <a:off x="5245408" y="2996952"/>
            <a:ext cx="3667754" cy="34563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Дошкольное образование</a:t>
            </a:r>
          </a:p>
        </p:txBody>
      </p:sp>
      <p:pic>
        <p:nvPicPr>
          <p:cNvPr id="5" name="Рисунок 4" descr="C:\Users\Zam\Desktop\4cfc4678-6da5-4b91-bdcc-e854182690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340768"/>
            <a:ext cx="158417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Zam\Desktop\5ee06771-b889-4ccd-a5ac-d3138056bc20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124744"/>
            <a:ext cx="194421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Zam\Desktop\4ebdfab1-88a9-41c2-9ece-883a1739d33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5589240"/>
            <a:ext cx="1674118" cy="73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5" name="Picture 1" descr="C:\Users\Zam\Downloads\IMG_20210409_150731_195.jpg"/>
          <p:cNvPicPr>
            <a:picLocks noChangeAspect="1" noChangeArrowheads="1"/>
          </p:cNvPicPr>
          <p:nvPr/>
        </p:nvPicPr>
        <p:blipFill>
          <a:blip r:embed="rId7" cstate="print"/>
          <a:srcRect l="3412" t="17059" r="18116"/>
          <a:stretch>
            <a:fillRect/>
          </a:stretch>
        </p:blipFill>
        <p:spPr bwMode="auto">
          <a:xfrm>
            <a:off x="395536" y="3140968"/>
            <a:ext cx="3312368" cy="3501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Охват дополнительным образованием: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1749 детей – 93%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Охват движением: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«</a:t>
            </a:r>
            <a:r>
              <a:rPr lang="ru-RU" sz="2000" b="1" dirty="0" err="1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Юнармия</a:t>
            </a:r>
            <a:r>
              <a:rPr lang="ru-RU" sz="20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» - 33,4% ( 2020г. -28%)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«Российское движение школьников» – 62% ( 2020г. – 22%)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4104456" cy="335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110" t="19984" b="57122"/>
          <a:stretch/>
        </p:blipFill>
        <p:spPr bwMode="auto">
          <a:xfrm>
            <a:off x="4644008" y="2924944"/>
            <a:ext cx="4192725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Zam\Desktop\5ee06771-b889-4ccd-a5ac-d3138056bc20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47565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Zam\Desktop\4cfc4678-6da5-4b91-bdcc-e8541826909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31832" y="0"/>
            <a:ext cx="15121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9512" y="1"/>
            <a:ext cx="8604448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620688"/>
            <a:ext cx="369088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Направления: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Техническое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Естественно-научное</a:t>
            </a:r>
            <a:endParaRPr lang="ru-RU" sz="20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Художественное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Туристко-краеведческое</a:t>
            </a:r>
            <a:endParaRPr lang="ru-RU" sz="20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Физкультурно-спортивное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Социально-гуманитарное</a:t>
            </a:r>
          </a:p>
        </p:txBody>
      </p:sp>
      <p:sp>
        <p:nvSpPr>
          <p:cNvPr id="12" name="Правая круглая скобка 11"/>
          <p:cNvSpPr/>
          <p:nvPr/>
        </p:nvSpPr>
        <p:spPr>
          <a:xfrm>
            <a:off x="3851920" y="620688"/>
            <a:ext cx="288032" cy="2232248"/>
          </a:xfrm>
          <a:prstGeom prst="rightBracke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355976" y="980728"/>
            <a:ext cx="4270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196 дополнительных программ</a:t>
            </a:r>
          </a:p>
        </p:txBody>
      </p:sp>
      <p:pic>
        <p:nvPicPr>
          <p:cNvPr id="15" name="Рисунок 14" descr="C:\Users\Zam\Desktop\5ee06771-b889-4ccd-a5ac-d3138056bc20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556792"/>
            <a:ext cx="208823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AutoShape 2" descr="blob:https://web.whatsapp.com/060f84eb-1826-4524-ba60-488cdd190df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5" name="Picture 3" descr="C:\Users\Zam\Desktop\060f84eb-1826-4524-ba60-488cdd190df1 (1).jpg"/>
          <p:cNvPicPr>
            <a:picLocks noChangeAspect="1" noChangeArrowheads="1"/>
          </p:cNvPicPr>
          <p:nvPr/>
        </p:nvPicPr>
        <p:blipFill>
          <a:blip r:embed="rId3" cstate="print"/>
          <a:srcRect l="9450" t="16537"/>
          <a:stretch>
            <a:fillRect/>
          </a:stretch>
        </p:blipFill>
        <p:spPr bwMode="auto">
          <a:xfrm>
            <a:off x="5364088" y="2564904"/>
            <a:ext cx="3240360" cy="3982314"/>
          </a:xfrm>
          <a:prstGeom prst="rect">
            <a:avLst/>
          </a:prstGeom>
          <a:noFill/>
        </p:spPr>
      </p:pic>
      <p:pic>
        <p:nvPicPr>
          <p:cNvPr id="18436" name="Picture 4" descr="C:\Users\Zam\Desktop\54b0b4e7-41fb-4524-8856-22a2f1d77ce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212976"/>
            <a:ext cx="4415136" cy="331135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67544" y="5949280"/>
            <a:ext cx="4483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Школьный музей </a:t>
            </a: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Кимовской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 СОШ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836712"/>
            <a:ext cx="408097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9512" y="1"/>
            <a:ext cx="8604448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7" name="Рисунок 6" descr="C:\Users\Zam\Desktop\5ee06771-b889-4ccd-a5ac-d3138056bc2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75656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Zam\Desktop\4cfc4678-6da5-4b91-bdcc-e854182690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19864" y="0"/>
            <a:ext cx="122413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3" name="Picture 1" descr="C:\Users\Zam\Desktop\Ергачевой Н.В\Ергачевой Н.В\IMG-20220131-WA0006.jpg"/>
          <p:cNvPicPr>
            <a:picLocks noChangeAspect="1" noChangeArrowheads="1"/>
          </p:cNvPicPr>
          <p:nvPr/>
        </p:nvPicPr>
        <p:blipFill>
          <a:blip r:embed="rId5" cstate="print"/>
          <a:srcRect t="35227" r="49841"/>
          <a:stretch>
            <a:fillRect/>
          </a:stretch>
        </p:blipFill>
        <p:spPr bwMode="auto">
          <a:xfrm>
            <a:off x="323528" y="1340768"/>
            <a:ext cx="3096344" cy="4319039"/>
          </a:xfrm>
          <a:prstGeom prst="rect">
            <a:avLst/>
          </a:prstGeom>
          <a:noFill/>
        </p:spPr>
      </p:pic>
      <p:pic>
        <p:nvPicPr>
          <p:cNvPr id="38914" name="Picture 2" descr="C:\Users\Zam\Desktop\Ергачевой Н.В\Ергачевой Н.В\fMq1ghgi1go.jpg"/>
          <p:cNvPicPr>
            <a:picLocks noChangeAspect="1" noChangeArrowheads="1"/>
          </p:cNvPicPr>
          <p:nvPr/>
        </p:nvPicPr>
        <p:blipFill>
          <a:blip r:embed="rId6" cstate="print"/>
          <a:srcRect l="10626" t="22700" r="9050" b="8001"/>
          <a:stretch>
            <a:fillRect/>
          </a:stretch>
        </p:blipFill>
        <p:spPr bwMode="auto">
          <a:xfrm>
            <a:off x="3635896" y="3356992"/>
            <a:ext cx="4824536" cy="3121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9512" y="1"/>
            <a:ext cx="8604448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55" b="49495"/>
          <a:stretch/>
        </p:blipFill>
        <p:spPr bwMode="auto">
          <a:xfrm>
            <a:off x="395536" y="836712"/>
            <a:ext cx="3816424" cy="262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Zam\Desktop\5ee06771-b889-4ccd-a5ac-d3138056bc2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53136"/>
            <a:ext cx="208823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Zam\Desktop\4cfc4678-6da5-4b91-bdcc-e854182690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4797152"/>
            <a:ext cx="129614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5" name="Picture 1" descr="C:\Users\Zam\Desktop\637ddd56-0e41-42f8-8ff6-0f6fd82ee3da.jpg"/>
          <p:cNvPicPr>
            <a:picLocks noChangeAspect="1" noChangeArrowheads="1"/>
          </p:cNvPicPr>
          <p:nvPr/>
        </p:nvPicPr>
        <p:blipFill>
          <a:blip r:embed="rId5" cstate="print"/>
          <a:srcRect t="28272" b="20524"/>
          <a:stretch>
            <a:fillRect/>
          </a:stretch>
        </p:blipFill>
        <p:spPr bwMode="auto">
          <a:xfrm>
            <a:off x="5076056" y="692696"/>
            <a:ext cx="3245304" cy="36004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31" r="9149" b="15923"/>
          <a:stretch/>
        </p:blipFill>
        <p:spPr bwMode="auto">
          <a:xfrm>
            <a:off x="2051720" y="3645024"/>
            <a:ext cx="5323998" cy="293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040" t="20664" r="16558" b="-201"/>
          <a:stretch/>
        </p:blipFill>
        <p:spPr bwMode="auto">
          <a:xfrm>
            <a:off x="3059832" y="3493563"/>
            <a:ext cx="3391929" cy="273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0446" y="44624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24765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42" t="17499" b="18383"/>
          <a:stretch/>
        </p:blipFill>
        <p:spPr bwMode="auto">
          <a:xfrm>
            <a:off x="2195736" y="1124744"/>
            <a:ext cx="4662836" cy="236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17" r="19543"/>
          <a:stretch/>
        </p:blipFill>
        <p:spPr bwMode="auto">
          <a:xfrm>
            <a:off x="6516215" y="3493563"/>
            <a:ext cx="2476599" cy="312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C:\Users\Zam\Desktop\5ee06771-b889-4ccd-a5ac-d3138056bc20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268760"/>
            <a:ext cx="180020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Zam\Desktop\4cfc4678-6da5-4b91-bdcc-e8541826909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1484784"/>
            <a:ext cx="165618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603002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dirty="0" smtClean="0">
            <a:solidFill>
              <a:srgbClr val="002060"/>
            </a:solidFill>
            <a:latin typeface="Cambria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533</TotalTime>
  <Words>784</Words>
  <Application>Microsoft Office PowerPoint</Application>
  <PresentationFormat>Экран (4:3)</PresentationFormat>
  <Paragraphs>162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97</cp:revision>
  <dcterms:created xsi:type="dcterms:W3CDTF">2021-08-24T11:02:50Z</dcterms:created>
  <dcterms:modified xsi:type="dcterms:W3CDTF">2022-02-02T12:36:46Z</dcterms:modified>
</cp:coreProperties>
</file>